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2" d="100"/>
          <a:sy n="52" d="100"/>
        </p:scale>
        <p:origin x="102"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Tm="10000">
    <p:push dir="u"/>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spd="slow" advTm="10000">
    <p:push dir="u"/>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spd="slow" advTm="10000">
    <p:push dir="u"/>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10/6/2018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advTm="10000">
    <p:push dir="u"/>
    <p:sndAc>
      <p:stSnd>
        <p:snd r:embed="rId19" name="camera.wav"/>
      </p:stSnd>
    </p:sndAc>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hyperlink" Target="http://www.halldavidson.net/" TargetMode="Externa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hyperlink" Target="http://www.techlearning.com/" TargetMode="External"/><Relationship Id="rId5" Type="http://schemas.openxmlformats.org/officeDocument/2006/relationships/hyperlink" Target="http://www.copyright.com/Services/copyrightoncampus/basics/" TargetMode="External"/><Relationship Id="rId4" Type="http://schemas.openxmlformats.org/officeDocument/2006/relationships/hyperlink" Target="http://fairuse.stanfor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Copyright &amp; Fair Use</a:t>
            </a:r>
          </a:p>
        </p:txBody>
      </p:sp>
      <p:sp>
        <p:nvSpPr>
          <p:cNvPr id="3" name="Subtitle 2"/>
          <p:cNvSpPr>
            <a:spLocks noGrp="1"/>
          </p:cNvSpPr>
          <p:nvPr>
            <p:ph type="subTitle" idx="1"/>
          </p:nvPr>
        </p:nvSpPr>
        <p:spPr/>
        <p:txBody>
          <a:bodyPr/>
          <a:lstStyle/>
          <a:p>
            <a:r>
              <a:rPr lang="en-US" dirty="0"/>
              <a:t>with Scenarios for Illustrations and Photographs</a:t>
            </a:r>
          </a:p>
          <a:p>
            <a:r>
              <a:rPr lang="en-US" dirty="0"/>
              <a:t>By Shanyon </a:t>
            </a:r>
            <a:r>
              <a:rPr lang="en-US" dirty="0" err="1"/>
              <a:t>Storey</a:t>
            </a:r>
            <a:endParaRPr lang="en-US" dirty="0"/>
          </a:p>
          <a:p>
            <a:r>
              <a:rPr lang="en-US" dirty="0"/>
              <a:t>ITEC 7445: Summer 2014</a:t>
            </a:r>
          </a:p>
        </p:txBody>
      </p:sp>
    </p:spTree>
    <p:extLst>
      <p:ext uri="{BB962C8B-B14F-4D97-AF65-F5344CB8AC3E}">
        <p14:creationId xmlns:p14="http://schemas.microsoft.com/office/powerpoint/2010/main" val="497367252"/>
      </p:ext>
    </p:extLst>
  </p:cSld>
  <p:clrMapOvr>
    <a:masterClrMapping/>
  </p:clrMapOvr>
  <p:transition spd="slow" advTm="10000">
    <p:push dir="u"/>
    <p:sndAc>
      <p:stSnd>
        <p:snd r:embed="rId2"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 </a:t>
            </a:r>
            <a:r>
              <a:rPr lang="en-US" dirty="0">
                <a:solidFill>
                  <a:srgbClr val="7030A0"/>
                </a:solidFill>
                <a:latin typeface="AR CHRISTY" panose="02000000000000000000" pitchFamily="2" charset="0"/>
              </a:rPr>
              <a:t>Factor # 3</a:t>
            </a:r>
          </a:p>
        </p:txBody>
      </p:sp>
      <p:sp>
        <p:nvSpPr>
          <p:cNvPr id="4" name="Text Placeholder 3"/>
          <p:cNvSpPr>
            <a:spLocks noGrp="1"/>
          </p:cNvSpPr>
          <p:nvPr>
            <p:ph type="body" sz="half" idx="2"/>
          </p:nvPr>
        </p:nvSpPr>
        <p:spPr/>
        <p:txBody>
          <a:bodyPr>
            <a:noAutofit/>
          </a:bodyPr>
          <a:lstStyle/>
          <a:p>
            <a:r>
              <a:rPr lang="en-US" sz="2200" dirty="0"/>
              <a:t>What amount of the copyrighted work is used? </a:t>
            </a:r>
          </a:p>
          <a:p>
            <a:endParaRPr lang="en-US" sz="2200" dirty="0"/>
          </a:p>
          <a:p>
            <a:r>
              <a:rPr lang="en-US" sz="2200" dirty="0"/>
              <a:t>Use is allowed in small and/ or limited quantities</a:t>
            </a:r>
          </a:p>
        </p:txBody>
      </p:sp>
      <p:pic>
        <p:nvPicPr>
          <p:cNvPr id="12" name="Picture Placeholder 11"/>
          <p:cNvPicPr>
            <a:picLocks noGrp="1" noChangeAspect="1"/>
          </p:cNvPicPr>
          <p:nvPr>
            <p:ph type="pic" idx="1"/>
          </p:nvPr>
        </p:nvPicPr>
        <p:blipFill>
          <a:blip r:embed="rId3">
            <a:extLst>
              <a:ext uri="{28A0092B-C50C-407E-A947-70E740481C1C}">
                <a14:useLocalDpi xmlns:a14="http://schemas.microsoft.com/office/drawing/2010/main" val="0"/>
              </a:ext>
            </a:extLst>
          </a:blip>
          <a:srcRect l="4801" r="4801"/>
          <a:stretch>
            <a:fillRect/>
          </a:stretch>
        </p:blipFill>
        <p:spPr/>
      </p:pic>
    </p:spTree>
    <p:extLst>
      <p:ext uri="{BB962C8B-B14F-4D97-AF65-F5344CB8AC3E}">
        <p14:creationId xmlns:p14="http://schemas.microsoft.com/office/powerpoint/2010/main" val="2538810301"/>
      </p:ext>
    </p:extLst>
  </p:cSld>
  <p:clrMapOvr>
    <a:masterClrMapping/>
  </p:clrMapOvr>
  <p:transition spd="slow" advTm="10000">
    <p:push dir="u"/>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 </a:t>
            </a:r>
            <a:r>
              <a:rPr lang="en-US" dirty="0">
                <a:solidFill>
                  <a:srgbClr val="7030A0"/>
                </a:solidFill>
                <a:latin typeface="AR CHRISTY" panose="02000000000000000000" pitchFamily="2" charset="0"/>
              </a:rPr>
              <a:t>Factor # 4</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38" b="238"/>
          <a:stretch>
            <a:fillRect/>
          </a:stretch>
        </p:blipFill>
        <p:spPr/>
      </p:pic>
      <p:sp>
        <p:nvSpPr>
          <p:cNvPr id="4" name="Text Placeholder 3"/>
          <p:cNvSpPr>
            <a:spLocks noGrp="1"/>
          </p:cNvSpPr>
          <p:nvPr>
            <p:ph type="body" sz="half" idx="2"/>
          </p:nvPr>
        </p:nvSpPr>
        <p:spPr/>
        <p:txBody>
          <a:bodyPr>
            <a:normAutofit/>
          </a:bodyPr>
          <a:lstStyle/>
          <a:p>
            <a:r>
              <a:rPr lang="en-US" sz="2200" dirty="0"/>
              <a:t>How does the use of the copyrighted work effect the  market?</a:t>
            </a:r>
          </a:p>
          <a:p>
            <a:r>
              <a:rPr lang="en-US" sz="2200" dirty="0"/>
              <a:t>Use of the work is allowed, but it cannot cause the copyright holder to lose money.</a:t>
            </a:r>
          </a:p>
        </p:txBody>
      </p:sp>
    </p:spTree>
    <p:extLst>
      <p:ext uri="{BB962C8B-B14F-4D97-AF65-F5344CB8AC3E}">
        <p14:creationId xmlns:p14="http://schemas.microsoft.com/office/powerpoint/2010/main" val="3091495690"/>
      </p:ext>
    </p:extLst>
  </p:cSld>
  <p:clrMapOvr>
    <a:masterClrMapping/>
  </p:clrMapOvr>
  <p:transition spd="slow" advTm="10000">
    <p:push dir="u"/>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 CHRISTY" panose="02000000000000000000" pitchFamily="2" charset="0"/>
              </a:rPr>
              <a:t>scenario # 1: </a:t>
            </a:r>
            <a:br>
              <a:rPr lang="en-US" dirty="0"/>
            </a:br>
            <a:r>
              <a:rPr lang="en-US" dirty="0"/>
              <a:t>Using Illustrations</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3149" r="13149"/>
          <a:stretch>
            <a:fillRect/>
          </a:stretch>
        </p:blipFill>
        <p:spPr/>
      </p:pic>
      <p:sp>
        <p:nvSpPr>
          <p:cNvPr id="4" name="Text Placeholder 3"/>
          <p:cNvSpPr>
            <a:spLocks noGrp="1"/>
          </p:cNvSpPr>
          <p:nvPr>
            <p:ph type="body" sz="half" idx="2"/>
          </p:nvPr>
        </p:nvSpPr>
        <p:spPr/>
        <p:txBody>
          <a:bodyPr>
            <a:noAutofit/>
          </a:bodyPr>
          <a:lstStyle/>
          <a:p>
            <a:r>
              <a:rPr lang="en-US" sz="2000" dirty="0"/>
              <a:t>You are an elementary art teacher and you want to have an art show.  To get the students ready, you display reproductions of illustrations from the students’ favorite books.</a:t>
            </a:r>
          </a:p>
          <a:p>
            <a:r>
              <a:rPr lang="en-US" sz="2000" dirty="0"/>
              <a:t>Is there a limit to the number of illustrations (images) that you can display?  </a:t>
            </a:r>
          </a:p>
        </p:txBody>
      </p:sp>
    </p:spTree>
    <p:extLst>
      <p:ext uri="{BB962C8B-B14F-4D97-AF65-F5344CB8AC3E}">
        <p14:creationId xmlns:p14="http://schemas.microsoft.com/office/powerpoint/2010/main" val="215945305"/>
      </p:ext>
    </p:extLst>
  </p:cSld>
  <p:clrMapOvr>
    <a:masterClrMapping/>
  </p:clrMapOvr>
  <p:transition spd="slow" advTm="10000">
    <p:push dir="u"/>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 CHRISTY" panose="02000000000000000000" pitchFamily="2" charset="0"/>
              </a:rPr>
              <a:t>Solution</a:t>
            </a:r>
            <a:r>
              <a:rPr lang="en-US" dirty="0"/>
              <a:t>  </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6924" r="16924"/>
          <a:stretch>
            <a:fillRect/>
          </a:stretch>
        </p:blipFill>
        <p:spPr/>
      </p:pic>
      <p:sp>
        <p:nvSpPr>
          <p:cNvPr id="4" name="Text Placeholder 3"/>
          <p:cNvSpPr>
            <a:spLocks noGrp="1"/>
          </p:cNvSpPr>
          <p:nvPr>
            <p:ph type="body" sz="half" idx="2"/>
          </p:nvPr>
        </p:nvSpPr>
        <p:spPr/>
        <p:txBody>
          <a:bodyPr>
            <a:normAutofit/>
          </a:bodyPr>
          <a:lstStyle/>
          <a:p>
            <a:r>
              <a:rPr lang="en-US" dirty="0"/>
              <a:t>Yes; no more than five images by the same illustrator (or artist) are allowed under the copyright and fair use guidelines; however a single work in its entirety is allow.   </a:t>
            </a:r>
          </a:p>
          <a:p>
            <a:r>
              <a:rPr lang="en-US" dirty="0"/>
              <a:t>Consider using images by multiple artists. </a:t>
            </a:r>
          </a:p>
          <a:p>
            <a:r>
              <a:rPr lang="en-US" dirty="0"/>
              <a:t>www.techlearning.co</a:t>
            </a:r>
          </a:p>
        </p:txBody>
      </p:sp>
    </p:spTree>
    <p:extLst>
      <p:ext uri="{BB962C8B-B14F-4D97-AF65-F5344CB8AC3E}">
        <p14:creationId xmlns:p14="http://schemas.microsoft.com/office/powerpoint/2010/main" val="3483936859"/>
      </p:ext>
    </p:extLst>
  </p:cSld>
  <p:clrMapOvr>
    <a:masterClrMapping/>
  </p:clrMapOvr>
  <p:transition spd="slow" advTm="10000">
    <p:push dir="u"/>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 CHRISTY" panose="02000000000000000000" pitchFamily="2" charset="0"/>
              </a:rPr>
              <a:t>Scenario</a:t>
            </a:r>
            <a:r>
              <a:rPr lang="en-US" dirty="0">
                <a:latin typeface="AR CHRISTY" panose="02000000000000000000" pitchFamily="2" charset="0"/>
              </a:rPr>
              <a:t> </a:t>
            </a:r>
            <a:r>
              <a:rPr lang="en-US" dirty="0">
                <a:solidFill>
                  <a:srgbClr val="00B0F0"/>
                </a:solidFill>
                <a:latin typeface="AR CHRISTY" panose="02000000000000000000" pitchFamily="2" charset="0"/>
              </a:rPr>
              <a:t># 2: </a:t>
            </a:r>
            <a:br>
              <a:rPr lang="en-US" dirty="0"/>
            </a:br>
            <a:r>
              <a:rPr lang="en-US" dirty="0"/>
              <a:t>Using Photographs</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146" r="9146"/>
          <a:stretch>
            <a:fillRect/>
          </a:stretch>
        </p:blipFill>
        <p:spPr/>
      </p:pic>
      <p:sp>
        <p:nvSpPr>
          <p:cNvPr id="4" name="Text Placeholder 3"/>
          <p:cNvSpPr>
            <a:spLocks noGrp="1"/>
          </p:cNvSpPr>
          <p:nvPr>
            <p:ph type="body" sz="half" idx="2"/>
          </p:nvPr>
        </p:nvSpPr>
        <p:spPr/>
        <p:txBody>
          <a:bodyPr>
            <a:normAutofit/>
          </a:bodyPr>
          <a:lstStyle/>
          <a:p>
            <a:r>
              <a:rPr lang="en-US" dirty="0"/>
              <a:t>You are a student in charge of taking photos at the school fair.  You do not have a portfolio of your own, so you collect photographs by a particular artist from the internet to decorate the photo booth.  </a:t>
            </a:r>
          </a:p>
          <a:p>
            <a:r>
              <a:rPr lang="en-US" dirty="0"/>
              <a:t>Is there a limit to the number of photographs by this artist that you can display?          </a:t>
            </a:r>
          </a:p>
        </p:txBody>
      </p:sp>
    </p:spTree>
    <p:extLst>
      <p:ext uri="{BB962C8B-B14F-4D97-AF65-F5344CB8AC3E}">
        <p14:creationId xmlns:p14="http://schemas.microsoft.com/office/powerpoint/2010/main" val="4027081723"/>
      </p:ext>
    </p:extLst>
  </p:cSld>
  <p:clrMapOvr>
    <a:masterClrMapping/>
  </p:clrMapOvr>
  <p:transition spd="slow" advTm="10000">
    <p:push dir="u"/>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 CHRISTY" panose="02000000000000000000" pitchFamily="2" charset="0"/>
              </a:rPr>
              <a:t>Solution</a:t>
            </a:r>
            <a:r>
              <a:rPr lang="en-US" dirty="0"/>
              <a:t> </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667" r="25667"/>
          <a:stretch>
            <a:fillRect/>
          </a:stretch>
        </p:blipFill>
        <p:spPr/>
      </p:pic>
      <p:sp>
        <p:nvSpPr>
          <p:cNvPr id="4" name="Text Placeholder 3"/>
          <p:cNvSpPr>
            <a:spLocks noGrp="1"/>
          </p:cNvSpPr>
          <p:nvPr>
            <p:ph type="body" sz="half" idx="2"/>
          </p:nvPr>
        </p:nvSpPr>
        <p:spPr/>
        <p:txBody>
          <a:bodyPr>
            <a:noAutofit/>
          </a:bodyPr>
          <a:lstStyle/>
          <a:p>
            <a:r>
              <a:rPr lang="en-US" sz="2000" dirty="0"/>
              <a:t>Yes; No more than five images by the same photographer are allowed under the copyright and fair use guidelines; however a single work in its entirety is allow.   </a:t>
            </a:r>
          </a:p>
          <a:p>
            <a:r>
              <a:rPr lang="en-US" sz="2000" dirty="0"/>
              <a:t>Consider using images by multiple artists. </a:t>
            </a:r>
          </a:p>
          <a:p>
            <a:r>
              <a:rPr lang="en-US" sz="2000" dirty="0"/>
              <a:t>www.techlearning.co</a:t>
            </a:r>
          </a:p>
        </p:txBody>
      </p:sp>
    </p:spTree>
    <p:extLst>
      <p:ext uri="{BB962C8B-B14F-4D97-AF65-F5344CB8AC3E}">
        <p14:creationId xmlns:p14="http://schemas.microsoft.com/office/powerpoint/2010/main" val="2868964814"/>
      </p:ext>
    </p:extLst>
  </p:cSld>
  <p:clrMapOvr>
    <a:masterClrMapping/>
  </p:clrMapOvr>
  <p:transition spd="slow" advTm="10000">
    <p:push dir="u"/>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 CHRISTY" panose="02000000000000000000" pitchFamily="2" charset="0"/>
              </a:rPr>
              <a:t>Scenario # 3: </a:t>
            </a:r>
            <a:br>
              <a:rPr lang="en-US" dirty="0"/>
            </a:br>
            <a:r>
              <a:rPr lang="en-US" dirty="0"/>
              <a:t>A Collection of images</a:t>
            </a:r>
          </a:p>
        </p:txBody>
      </p:sp>
      <p:sp>
        <p:nvSpPr>
          <p:cNvPr id="4" name="Text Placeholder 3"/>
          <p:cNvSpPr>
            <a:spLocks noGrp="1"/>
          </p:cNvSpPr>
          <p:nvPr>
            <p:ph type="body" sz="half" idx="2"/>
          </p:nvPr>
        </p:nvSpPr>
        <p:spPr/>
        <p:txBody>
          <a:bodyPr>
            <a:noAutofit/>
          </a:bodyPr>
          <a:lstStyle/>
          <a:p>
            <a:r>
              <a:rPr lang="en-US" sz="2000" dirty="0"/>
              <a:t>You teach Art History and you want to use the complete works of art by the top artist in the specific genre that you are covering.  The artists’ work includes seventy-five images.  </a:t>
            </a:r>
          </a:p>
          <a:p>
            <a:r>
              <a:rPr lang="en-US" sz="2000" dirty="0"/>
              <a:t>How many images can you use according to the copyright and fair use guidelines? </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22912" r="22912"/>
          <a:stretch>
            <a:fillRect/>
          </a:stretch>
        </p:blipFill>
        <p:spPr/>
      </p:pic>
    </p:spTree>
    <p:extLst>
      <p:ext uri="{BB962C8B-B14F-4D97-AF65-F5344CB8AC3E}">
        <p14:creationId xmlns:p14="http://schemas.microsoft.com/office/powerpoint/2010/main" val="3816446302"/>
      </p:ext>
    </p:extLst>
  </p:cSld>
  <p:clrMapOvr>
    <a:masterClrMapping/>
  </p:clrMapOvr>
  <p:transition spd="slow" advTm="10000">
    <p:push dir="u"/>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 CHRISTY" panose="02000000000000000000" pitchFamily="2" charset="0"/>
              </a:rPr>
              <a:t>Solution</a:t>
            </a:r>
            <a:r>
              <a:rPr lang="en-US" dirty="0">
                <a:latin typeface="AR CHRISTY" panose="02000000000000000000" pitchFamily="2" charset="0"/>
              </a:rPr>
              <a:t> </a:t>
            </a:r>
            <a:endParaRPr lang="en-US" dirty="0"/>
          </a:p>
        </p:txBody>
      </p:sp>
      <p:sp>
        <p:nvSpPr>
          <p:cNvPr id="4" name="Text Placeholder 3"/>
          <p:cNvSpPr>
            <a:spLocks noGrp="1"/>
          </p:cNvSpPr>
          <p:nvPr>
            <p:ph type="body" sz="half" idx="2"/>
          </p:nvPr>
        </p:nvSpPr>
        <p:spPr>
          <a:xfrm>
            <a:off x="4722812" y="2777066"/>
            <a:ext cx="6021388" cy="2105830"/>
          </a:xfrm>
        </p:spPr>
        <p:txBody>
          <a:bodyPr>
            <a:normAutofit fontScale="40000" lnSpcReduction="20000"/>
          </a:bodyPr>
          <a:lstStyle/>
          <a:p>
            <a:r>
              <a:rPr lang="en-US" sz="6000" dirty="0"/>
              <a:t>Only 15 images or 10% of a collection (whichever is fewer) are allowed according to the copyright and fair use guidelines</a:t>
            </a:r>
          </a:p>
          <a:p>
            <a:endParaRPr lang="en-US" sz="5000" dirty="0"/>
          </a:p>
          <a:p>
            <a:r>
              <a:rPr lang="en-US" sz="5000" dirty="0"/>
              <a:t>ww.techlearning.com</a:t>
            </a:r>
          </a:p>
          <a:p>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11933" r="11933"/>
          <a:stretch>
            <a:fillRect/>
          </a:stretch>
        </p:blipFill>
        <p:spPr/>
      </p:pic>
    </p:spTree>
    <p:extLst>
      <p:ext uri="{BB962C8B-B14F-4D97-AF65-F5344CB8AC3E}">
        <p14:creationId xmlns:p14="http://schemas.microsoft.com/office/powerpoint/2010/main" val="3629082688"/>
      </p:ext>
    </p:extLst>
  </p:cSld>
  <p:clrMapOvr>
    <a:masterClrMapping/>
  </p:clrMapOvr>
  <p:transition spd="slow" advTm="10000">
    <p:push dir="u"/>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t>
            </a:r>
            <a:r>
              <a:rPr lang="en-US" dirty="0">
                <a:solidFill>
                  <a:srgbClr val="FF0000"/>
                </a:solidFill>
                <a:latin typeface="AR CHRISTY" panose="02000000000000000000" pitchFamily="2" charset="0"/>
              </a:rPr>
              <a:t>more</a:t>
            </a:r>
            <a:r>
              <a:rPr lang="en-US" dirty="0"/>
              <a:t> information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631" r="10631"/>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sz="2200" dirty="0">
                <a:hlinkClick r:id="rId4"/>
              </a:rPr>
              <a:t>http://fairuse.stanford.edu/</a:t>
            </a:r>
            <a:endParaRPr lang="en-US" sz="2200" dirty="0"/>
          </a:p>
          <a:p>
            <a:r>
              <a:rPr lang="en-US" sz="2200" dirty="0">
                <a:hlinkClick r:id="rId5"/>
              </a:rPr>
              <a:t>http://www.copyright.com/Services/copyrightoncampus/basics/</a:t>
            </a:r>
            <a:endParaRPr lang="en-US" sz="2200" dirty="0"/>
          </a:p>
          <a:p>
            <a:r>
              <a:rPr lang="en-US" sz="2200" dirty="0">
                <a:hlinkClick r:id="rId6"/>
              </a:rPr>
              <a:t>www.techlearning.com</a:t>
            </a:r>
            <a:endParaRPr lang="en-US" sz="2200" dirty="0"/>
          </a:p>
          <a:p>
            <a:r>
              <a:rPr lang="en-US" sz="2200" dirty="0">
                <a:hlinkClick r:id="rId7"/>
              </a:rPr>
              <a:t>www.halldavidson.net</a:t>
            </a:r>
            <a:r>
              <a:rPr lang="en-US" sz="2200" dirty="0"/>
              <a:t>.</a:t>
            </a:r>
          </a:p>
          <a:p>
            <a:endParaRPr lang="en-US" sz="2200" dirty="0"/>
          </a:p>
          <a:p>
            <a:endParaRPr lang="en-US" dirty="0"/>
          </a:p>
        </p:txBody>
      </p:sp>
    </p:spTree>
    <p:extLst>
      <p:ext uri="{BB962C8B-B14F-4D97-AF65-F5344CB8AC3E}">
        <p14:creationId xmlns:p14="http://schemas.microsoft.com/office/powerpoint/2010/main" val="218891628"/>
      </p:ext>
    </p:extLst>
  </p:cSld>
  <p:clrMapOvr>
    <a:masterClrMapping/>
  </p:clrMapOvr>
  <p:transition spd="slow" advTm="10000">
    <p:push dir="u"/>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 CHRISTY" panose="02000000000000000000" pitchFamily="2" charset="0"/>
              </a:rPr>
              <a:t>Copyright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115" r="14115"/>
          <a:stretch>
            <a:fillRect/>
          </a:stretch>
        </p:blipFill>
        <p:spPr/>
      </p:pic>
      <p:sp>
        <p:nvSpPr>
          <p:cNvPr id="4" name="Text Placeholder 3"/>
          <p:cNvSpPr>
            <a:spLocks noGrp="1"/>
          </p:cNvSpPr>
          <p:nvPr>
            <p:ph type="body" sz="half" idx="2"/>
          </p:nvPr>
        </p:nvSpPr>
        <p:spPr/>
        <p:txBody>
          <a:bodyPr>
            <a:normAutofit fontScale="77500" lnSpcReduction="20000"/>
          </a:bodyPr>
          <a:lstStyle/>
          <a:p>
            <a:r>
              <a:rPr lang="en-US" sz="2800" dirty="0"/>
              <a:t>“The exclusive right to make copies, license, and otherwise exploit a literary, musical, or artistic work, whether printed, audio, video, etc.”</a:t>
            </a:r>
          </a:p>
          <a:p>
            <a:endParaRPr lang="en-US" dirty="0"/>
          </a:p>
          <a:p>
            <a:endParaRPr lang="en-US" dirty="0"/>
          </a:p>
          <a:p>
            <a:r>
              <a:rPr lang="en-US" dirty="0"/>
              <a:t>http://dictionary.reference.com/browse/Copyright </a:t>
            </a:r>
          </a:p>
        </p:txBody>
      </p:sp>
    </p:spTree>
    <p:extLst>
      <p:ext uri="{BB962C8B-B14F-4D97-AF65-F5344CB8AC3E}">
        <p14:creationId xmlns:p14="http://schemas.microsoft.com/office/powerpoint/2010/main" val="1963464610"/>
      </p:ext>
    </p:extLst>
  </p:cSld>
  <p:clrMapOvr>
    <a:masterClrMapping/>
  </p:clrMapOvr>
  <p:transition spd="slow" advTm="10000">
    <p:push dir="u"/>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latin typeface="AR CHRISTY" panose="02000000000000000000" pitchFamily="2" charset="0"/>
              </a:rPr>
              <a:t>Copyright cont.</a:t>
            </a:r>
          </a:p>
        </p:txBody>
      </p:sp>
      <p:sp>
        <p:nvSpPr>
          <p:cNvPr id="4" name="Text Placeholder 3"/>
          <p:cNvSpPr>
            <a:spLocks noGrp="1"/>
          </p:cNvSpPr>
          <p:nvPr>
            <p:ph type="body" sz="half" idx="2"/>
          </p:nvPr>
        </p:nvSpPr>
        <p:spPr/>
        <p:txBody>
          <a:bodyPr>
            <a:normAutofit fontScale="92500" lnSpcReduction="10000"/>
          </a:bodyPr>
          <a:lstStyle/>
          <a:p>
            <a:r>
              <a:rPr lang="en-US" sz="2400" dirty="0"/>
              <a:t>“Works granted such right by law on or after January 1, 1978, are protected for the lifetime of the author or creator and for a period of 50 years after his or her death”</a:t>
            </a:r>
          </a:p>
          <a:p>
            <a:endParaRPr lang="en-US" dirty="0"/>
          </a:p>
          <a:p>
            <a:r>
              <a:rPr lang="en-US" dirty="0"/>
              <a:t>http://dictionary.reference.com/browse/Copyright</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0319" r="20319"/>
          <a:stretch>
            <a:fillRect/>
          </a:stretch>
        </p:blipFill>
        <p:spPr/>
      </p:pic>
    </p:spTree>
    <p:extLst>
      <p:ext uri="{BB962C8B-B14F-4D97-AF65-F5344CB8AC3E}">
        <p14:creationId xmlns:p14="http://schemas.microsoft.com/office/powerpoint/2010/main" val="2247712686"/>
      </p:ext>
    </p:extLst>
  </p:cSld>
  <p:clrMapOvr>
    <a:masterClrMapping/>
  </p:clrMapOvr>
  <p:transition spd="slow" advTm="10000">
    <p:push dir="u"/>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latin typeface="AR CHRISTY" panose="02000000000000000000" pitchFamily="2" charset="0"/>
              </a:rPr>
              <a:t>Fair Use</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5753" r="5753"/>
          <a:stretch>
            <a:fillRect/>
          </a:stretch>
        </p:blipFill>
        <p:spPr/>
      </p:pic>
      <p:sp>
        <p:nvSpPr>
          <p:cNvPr id="4" name="Text Placeholder 3"/>
          <p:cNvSpPr>
            <a:spLocks noGrp="1"/>
          </p:cNvSpPr>
          <p:nvPr>
            <p:ph type="body" sz="half" idx="2"/>
          </p:nvPr>
        </p:nvSpPr>
        <p:spPr>
          <a:xfrm>
            <a:off x="4722812" y="2777067"/>
            <a:ext cx="6021388" cy="2014390"/>
          </a:xfrm>
        </p:spPr>
        <p:txBody>
          <a:bodyPr>
            <a:normAutofit fontScale="92500" lnSpcReduction="20000"/>
          </a:bodyPr>
          <a:lstStyle/>
          <a:p>
            <a:r>
              <a:rPr lang="en-US" sz="2400" dirty="0"/>
              <a:t>“The conditions under which you can use material that is copyrighted by someone else without paying royalties”</a:t>
            </a:r>
          </a:p>
          <a:p>
            <a:endParaRPr lang="en-US" dirty="0"/>
          </a:p>
          <a:p>
            <a:endParaRPr lang="en-US" dirty="0"/>
          </a:p>
          <a:p>
            <a:r>
              <a:rPr lang="en-US" dirty="0"/>
              <a:t>http://dictionary.reference.com/browse/fair+use?s=t</a:t>
            </a:r>
          </a:p>
        </p:txBody>
      </p:sp>
    </p:spTree>
    <p:extLst>
      <p:ext uri="{BB962C8B-B14F-4D97-AF65-F5344CB8AC3E}">
        <p14:creationId xmlns:p14="http://schemas.microsoft.com/office/powerpoint/2010/main" val="589822186"/>
      </p:ext>
    </p:extLst>
  </p:cSld>
  <p:clrMapOvr>
    <a:masterClrMapping/>
  </p:clrMapOvr>
  <p:transition spd="slow" advTm="10000">
    <p:push dir="u"/>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Copyright </a:t>
            </a:r>
            <a:r>
              <a:rPr lang="en-US" dirty="0">
                <a:solidFill>
                  <a:srgbClr val="7030A0"/>
                </a:solidFill>
                <a:latin typeface="AR CHRISTY" panose="02000000000000000000" pitchFamily="2" charset="0"/>
              </a:rPr>
              <a:t>will </a:t>
            </a:r>
            <a:r>
              <a:rPr lang="en-US" dirty="0"/>
              <a:t>protect: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115" r="14115"/>
          <a:stretch>
            <a:fillRect/>
          </a:stretch>
        </p:blipFill>
        <p:spPr/>
      </p:pic>
      <p:sp>
        <p:nvSpPr>
          <p:cNvPr id="4" name="Text Placeholder 3"/>
          <p:cNvSpPr>
            <a:spLocks noGrp="1"/>
          </p:cNvSpPr>
          <p:nvPr>
            <p:ph type="body" sz="half" idx="2"/>
          </p:nvPr>
        </p:nvSpPr>
        <p:spPr/>
        <p:txBody>
          <a:bodyPr/>
          <a:lstStyle/>
          <a:p>
            <a:pPr marL="285750" indent="-285750">
              <a:buFont typeface="Wingdings" panose="05000000000000000000" pitchFamily="2" charset="2"/>
              <a:buChar char="v"/>
            </a:pPr>
            <a:r>
              <a:rPr lang="en-US" dirty="0"/>
              <a:t>the author or creator from the moment the work is published</a:t>
            </a:r>
          </a:p>
          <a:p>
            <a:pPr marL="285750" indent="-285750">
              <a:buFont typeface="Wingdings" panose="05000000000000000000" pitchFamily="2" charset="2"/>
              <a:buChar char="v"/>
            </a:pPr>
            <a:r>
              <a:rPr lang="en-US" dirty="0"/>
              <a:t>the author or creator without a formal registration for protection</a:t>
            </a:r>
          </a:p>
          <a:p>
            <a:pPr marL="285750" indent="-285750">
              <a:buFont typeface="Wingdings" panose="05000000000000000000" pitchFamily="2" charset="2"/>
              <a:buChar char="v"/>
            </a:pPr>
            <a:r>
              <a:rPr lang="en-US" dirty="0"/>
              <a:t>most fixed work in a variety of formats</a:t>
            </a:r>
          </a:p>
        </p:txBody>
      </p:sp>
    </p:spTree>
    <p:extLst>
      <p:ext uri="{BB962C8B-B14F-4D97-AF65-F5344CB8AC3E}">
        <p14:creationId xmlns:p14="http://schemas.microsoft.com/office/powerpoint/2010/main" val="998927865"/>
      </p:ext>
    </p:extLst>
  </p:cSld>
  <p:clrMapOvr>
    <a:masterClrMapping/>
  </p:clrMapOvr>
  <p:transition spd="slow" advTm="10000">
    <p:push dir="u"/>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copyright will </a:t>
            </a:r>
            <a:r>
              <a:rPr lang="en-US" b="1" dirty="0">
                <a:solidFill>
                  <a:srgbClr val="7030A0"/>
                </a:solidFill>
                <a:latin typeface="AR CHRISTY" panose="02000000000000000000" pitchFamily="2" charset="0"/>
              </a:rPr>
              <a:t>not </a:t>
            </a:r>
            <a:r>
              <a:rPr lang="en-US" dirty="0"/>
              <a:t>protect: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662" r="6662"/>
          <a:stretch>
            <a:fillRect/>
          </a:stretch>
        </p:blipFill>
        <p:spPr/>
      </p:pic>
      <p:sp>
        <p:nvSpPr>
          <p:cNvPr id="4" name="Text Placeholder 3"/>
          <p:cNvSpPr>
            <a:spLocks noGrp="1"/>
          </p:cNvSpPr>
          <p:nvPr>
            <p:ph type="body" sz="half" idx="2"/>
          </p:nvPr>
        </p:nvSpPr>
        <p:spPr/>
        <p:txBody>
          <a:bodyPr/>
          <a:lstStyle/>
          <a:p>
            <a:pPr marL="285750" indent="-285750">
              <a:buFont typeface="Wingdings" panose="05000000000000000000" pitchFamily="2" charset="2"/>
              <a:buChar char="v"/>
            </a:pPr>
            <a:r>
              <a:rPr lang="en-US" dirty="0"/>
              <a:t>factual information or ideas </a:t>
            </a:r>
          </a:p>
          <a:p>
            <a:pPr marL="285750" indent="-285750">
              <a:buFont typeface="Wingdings" panose="05000000000000000000" pitchFamily="2" charset="2"/>
              <a:buChar char="v"/>
            </a:pPr>
            <a:r>
              <a:rPr lang="en-US" dirty="0"/>
              <a:t>names, phrases, slogans, or titles</a:t>
            </a:r>
          </a:p>
          <a:p>
            <a:pPr marL="285750" indent="-285750">
              <a:buFont typeface="Wingdings" panose="05000000000000000000" pitchFamily="2" charset="2"/>
              <a:buChar char="v"/>
            </a:pPr>
            <a:r>
              <a:rPr lang="en-US" dirty="0"/>
              <a:t>Works produced by the U.S. Government (but works produced by state and local governments are protected)  </a:t>
            </a:r>
          </a:p>
        </p:txBody>
      </p:sp>
    </p:spTree>
    <p:extLst>
      <p:ext uri="{BB962C8B-B14F-4D97-AF65-F5344CB8AC3E}">
        <p14:creationId xmlns:p14="http://schemas.microsoft.com/office/powerpoint/2010/main" val="3825250490"/>
      </p:ext>
    </p:extLst>
  </p:cSld>
  <p:clrMapOvr>
    <a:masterClrMapping/>
  </p:clrMapOvr>
  <p:transition spd="slow" advTm="10000">
    <p:push dir="u"/>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a:solidFill>
                  <a:srgbClr val="C00000"/>
                </a:solidFill>
                <a:latin typeface="AR CHRISTY" panose="02000000000000000000" pitchFamily="2" charset="0"/>
              </a:rPr>
              <a:t>Factors </a:t>
            </a:r>
            <a:r>
              <a:rPr lang="en-US" dirty="0"/>
              <a:t>of fair use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8444" r="8444"/>
          <a:stretch>
            <a:fillRect/>
          </a:stretch>
        </p:blipFill>
        <p:spPr/>
      </p:pic>
      <p:sp>
        <p:nvSpPr>
          <p:cNvPr id="4" name="Text Placeholder 3"/>
          <p:cNvSpPr>
            <a:spLocks noGrp="1"/>
          </p:cNvSpPr>
          <p:nvPr>
            <p:ph type="body" sz="half" idx="2"/>
          </p:nvPr>
        </p:nvSpPr>
        <p:spPr/>
        <p:txBody>
          <a:bodyPr/>
          <a:lstStyle/>
          <a:p>
            <a:pPr marL="342900" indent="-342900">
              <a:buFont typeface="+mj-lt"/>
              <a:buAutoNum type="arabicPeriod"/>
            </a:pPr>
            <a:r>
              <a:rPr lang="en-US" dirty="0"/>
              <a:t>Purpose </a:t>
            </a:r>
          </a:p>
          <a:p>
            <a:pPr marL="342900" indent="-342900">
              <a:buFont typeface="+mj-lt"/>
              <a:buAutoNum type="arabicPeriod"/>
            </a:pPr>
            <a:r>
              <a:rPr lang="en-US" dirty="0"/>
              <a:t>Nature</a:t>
            </a:r>
          </a:p>
          <a:p>
            <a:pPr marL="342900" indent="-342900">
              <a:buFont typeface="+mj-lt"/>
              <a:buAutoNum type="arabicPeriod"/>
            </a:pPr>
            <a:r>
              <a:rPr lang="en-US" dirty="0"/>
              <a:t>Amount</a:t>
            </a:r>
          </a:p>
          <a:p>
            <a:pPr marL="342900" indent="-342900">
              <a:buFont typeface="+mj-lt"/>
              <a:buAutoNum type="arabicPeriod"/>
            </a:pPr>
            <a:r>
              <a:rPr lang="en-US" dirty="0"/>
              <a:t>Effect</a:t>
            </a:r>
          </a:p>
        </p:txBody>
      </p:sp>
    </p:spTree>
    <p:extLst>
      <p:ext uri="{BB962C8B-B14F-4D97-AF65-F5344CB8AC3E}">
        <p14:creationId xmlns:p14="http://schemas.microsoft.com/office/powerpoint/2010/main" val="2814025153"/>
      </p:ext>
    </p:extLst>
  </p:cSld>
  <p:clrMapOvr>
    <a:masterClrMapping/>
  </p:clrMapOvr>
  <p:transition spd="slow" advTm="10000">
    <p:push dir="u"/>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 </a:t>
            </a:r>
            <a:r>
              <a:rPr lang="en-US" dirty="0">
                <a:solidFill>
                  <a:srgbClr val="7030A0"/>
                </a:solidFill>
                <a:latin typeface="AR CHRISTY" panose="02000000000000000000" pitchFamily="2" charset="0"/>
              </a:rPr>
              <a:t>Factor # 1</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804" r="10804"/>
          <a:stretch>
            <a:fillRect/>
          </a:stretch>
        </p:blipFill>
        <p:spPr/>
      </p:pic>
      <p:sp>
        <p:nvSpPr>
          <p:cNvPr id="4" name="Text Placeholder 3"/>
          <p:cNvSpPr>
            <a:spLocks noGrp="1"/>
          </p:cNvSpPr>
          <p:nvPr>
            <p:ph type="body" sz="half" idx="2"/>
          </p:nvPr>
        </p:nvSpPr>
        <p:spPr/>
        <p:txBody>
          <a:bodyPr>
            <a:noAutofit/>
          </a:bodyPr>
          <a:lstStyle/>
          <a:p>
            <a:r>
              <a:rPr lang="en-US" sz="2200" dirty="0"/>
              <a:t>How is the copyrighted work used (purpose)?</a:t>
            </a:r>
          </a:p>
          <a:p>
            <a:r>
              <a:rPr lang="en-US" sz="2200" dirty="0"/>
              <a:t>Use is allowed for different reasons. </a:t>
            </a:r>
          </a:p>
          <a:p>
            <a:r>
              <a:rPr lang="en-US" sz="2200" dirty="0"/>
              <a:t>Teachers and students are protected, but there are restrictions. </a:t>
            </a:r>
          </a:p>
        </p:txBody>
      </p:sp>
    </p:spTree>
    <p:extLst>
      <p:ext uri="{BB962C8B-B14F-4D97-AF65-F5344CB8AC3E}">
        <p14:creationId xmlns:p14="http://schemas.microsoft.com/office/powerpoint/2010/main" val="2197869212"/>
      </p:ext>
    </p:extLst>
  </p:cSld>
  <p:clrMapOvr>
    <a:masterClrMapping/>
  </p:clrMapOvr>
  <p:transition spd="slow" advTm="10000">
    <p:push dir="u"/>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 </a:t>
            </a:r>
            <a:r>
              <a:rPr lang="en-US" dirty="0">
                <a:solidFill>
                  <a:srgbClr val="7030A0"/>
                </a:solidFill>
                <a:latin typeface="AR CHRISTY" panose="02000000000000000000" pitchFamily="2" charset="0"/>
              </a:rPr>
              <a:t>Factor # 2</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6147" r="26147"/>
          <a:stretch>
            <a:fillRect/>
          </a:stretch>
        </p:blipFill>
        <p:spPr/>
      </p:pic>
      <p:sp>
        <p:nvSpPr>
          <p:cNvPr id="4" name="Text Placeholder 3"/>
          <p:cNvSpPr>
            <a:spLocks noGrp="1"/>
          </p:cNvSpPr>
          <p:nvPr>
            <p:ph type="body" sz="half" idx="2"/>
          </p:nvPr>
        </p:nvSpPr>
        <p:spPr/>
        <p:txBody>
          <a:bodyPr>
            <a:normAutofit/>
          </a:bodyPr>
          <a:lstStyle/>
          <a:p>
            <a:r>
              <a:rPr lang="en-US" sz="2200" dirty="0"/>
              <a:t>What is the nature of the copyrighted work?</a:t>
            </a:r>
          </a:p>
          <a:p>
            <a:r>
              <a:rPr lang="en-US" sz="2200" dirty="0"/>
              <a:t>Use includes creative works, factual information, and published works.</a:t>
            </a:r>
          </a:p>
        </p:txBody>
      </p:sp>
    </p:spTree>
    <p:extLst>
      <p:ext uri="{BB962C8B-B14F-4D97-AF65-F5344CB8AC3E}">
        <p14:creationId xmlns:p14="http://schemas.microsoft.com/office/powerpoint/2010/main" val="2995981240"/>
      </p:ext>
    </p:extLst>
  </p:cSld>
  <p:clrMapOvr>
    <a:masterClrMapping/>
  </p:clrMapOvr>
  <p:transition spd="slow" advTm="10000">
    <p:push dir="u"/>
    <p:sndAc>
      <p:stSnd>
        <p:snd r:embed="rId2" name="camera.wav"/>
      </p:stSnd>
    </p:sndAc>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330</TotalTime>
  <Words>682</Words>
  <Application>Microsoft Office PowerPoint</Application>
  <PresentationFormat>Widescreen</PresentationFormat>
  <Paragraphs>71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 CHRISTY</vt:lpstr>
      <vt:lpstr>Century Gothic</vt:lpstr>
      <vt:lpstr>Wingdings</vt:lpstr>
      <vt:lpstr>Wingdings 3</vt:lpstr>
      <vt:lpstr>Slice</vt:lpstr>
      <vt:lpstr>Copyright &amp; Fair Use</vt:lpstr>
      <vt:lpstr>Copyright</vt:lpstr>
      <vt:lpstr>Copyright cont.</vt:lpstr>
      <vt:lpstr>Fair Use</vt:lpstr>
      <vt:lpstr>A Copyright will protect:</vt:lpstr>
      <vt:lpstr>A copyright will not protect:</vt:lpstr>
      <vt:lpstr>Four Factors of fair use</vt:lpstr>
      <vt:lpstr>Fair Use: Factor # 1</vt:lpstr>
      <vt:lpstr>Fair Use: Factor # 2</vt:lpstr>
      <vt:lpstr>Fair Use: Factor # 3</vt:lpstr>
      <vt:lpstr>Fair Use: Factor # 4</vt:lpstr>
      <vt:lpstr>scenario # 1:  Using Illustrations</vt:lpstr>
      <vt:lpstr>Solution  </vt:lpstr>
      <vt:lpstr>Scenario # 2:  Using Photographs</vt:lpstr>
      <vt:lpstr>Solution </vt:lpstr>
      <vt:lpstr>Scenario # 3:  A Collection of images</vt:lpstr>
      <vt:lpstr>Solution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&amp; Fair Use</dc:title>
  <dc:creator>Shanyon</dc:creator>
  <cp:lastModifiedBy>Shanyon Storey</cp:lastModifiedBy>
  <cp:revision>32</cp:revision>
  <dcterms:created xsi:type="dcterms:W3CDTF">2014-07-08T00:54:30Z</dcterms:created>
  <dcterms:modified xsi:type="dcterms:W3CDTF">2018-10-06T08:28:53Z</dcterms:modified>
</cp:coreProperties>
</file>