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advTm="10000">
    <p:push dir="u"/>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slow" advTm="10000">
    <p:push dir="u"/>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slow" advTm="10000">
    <p:push dir="u"/>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advTm="10000">
    <p:push dir="u"/>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7/14/2014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advTm="10000">
    <p:push dir="u"/>
    <p:sndAc>
      <p:stSnd>
        <p:snd r:embed="rId19" name="camera.wav"/>
      </p:stSnd>
    </p:sndAc>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hyperlink" Target="http://www.halldavidson.net/" TargetMode="Externa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hyperlink" Target="http://www.techlearning.com/" TargetMode="External"/><Relationship Id="rId5" Type="http://schemas.openxmlformats.org/officeDocument/2006/relationships/hyperlink" Target="http://www.copyright.com/Services/copyrightoncampus/basics/" TargetMode="External"/><Relationship Id="rId4" Type="http://schemas.openxmlformats.org/officeDocument/2006/relationships/hyperlink" Target="http://fairuse.stanfo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Copyright &amp; Fair Use</a:t>
            </a:r>
            <a:endParaRPr lang="en-US" dirty="0"/>
          </a:p>
        </p:txBody>
      </p:sp>
      <p:sp>
        <p:nvSpPr>
          <p:cNvPr id="3" name="Subtitle 2"/>
          <p:cNvSpPr>
            <a:spLocks noGrp="1"/>
          </p:cNvSpPr>
          <p:nvPr>
            <p:ph type="subTitle" idx="1"/>
          </p:nvPr>
        </p:nvSpPr>
        <p:spPr/>
        <p:txBody>
          <a:bodyPr/>
          <a:lstStyle/>
          <a:p>
            <a:r>
              <a:rPr lang="en-US" dirty="0" smtClean="0"/>
              <a:t>with Scenarios for Illustrations and Photographs</a:t>
            </a:r>
          </a:p>
          <a:p>
            <a:r>
              <a:rPr lang="en-US" dirty="0" smtClean="0"/>
              <a:t>By Shanyon </a:t>
            </a:r>
            <a:r>
              <a:rPr lang="en-US" dirty="0" err="1" smtClean="0"/>
              <a:t>Storey</a:t>
            </a:r>
            <a:endParaRPr lang="en-US" dirty="0" smtClean="0"/>
          </a:p>
          <a:p>
            <a:r>
              <a:rPr lang="en-US" dirty="0" smtClean="0"/>
              <a:t>ITEC 7445: Summer 2014</a:t>
            </a:r>
            <a:endParaRPr lang="en-US" dirty="0"/>
          </a:p>
        </p:txBody>
      </p:sp>
    </p:spTree>
    <p:extLst>
      <p:ext uri="{BB962C8B-B14F-4D97-AF65-F5344CB8AC3E}">
        <p14:creationId xmlns:p14="http://schemas.microsoft.com/office/powerpoint/2010/main" val="497367252"/>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a:t>
            </a:r>
            <a:r>
              <a:rPr lang="en-US" dirty="0" smtClean="0">
                <a:solidFill>
                  <a:srgbClr val="7030A0"/>
                </a:solidFill>
                <a:latin typeface="AR CHRISTY" panose="02000000000000000000" pitchFamily="2" charset="0"/>
              </a:rPr>
              <a:t>Factor # 3</a:t>
            </a:r>
            <a:endParaRPr lang="en-US" dirty="0">
              <a:solidFill>
                <a:srgbClr val="7030A0"/>
              </a:solidFill>
              <a:latin typeface="AR CHRISTY" panose="02000000000000000000" pitchFamily="2" charset="0"/>
            </a:endParaRPr>
          </a:p>
        </p:txBody>
      </p:sp>
      <p:sp>
        <p:nvSpPr>
          <p:cNvPr id="4" name="Text Placeholder 3"/>
          <p:cNvSpPr>
            <a:spLocks noGrp="1"/>
          </p:cNvSpPr>
          <p:nvPr>
            <p:ph type="body" sz="half" idx="2"/>
          </p:nvPr>
        </p:nvSpPr>
        <p:spPr/>
        <p:txBody>
          <a:bodyPr>
            <a:noAutofit/>
          </a:bodyPr>
          <a:lstStyle/>
          <a:p>
            <a:r>
              <a:rPr lang="en-US" sz="2200" dirty="0" smtClean="0"/>
              <a:t>What amount of the copyrighted work is used? </a:t>
            </a:r>
          </a:p>
          <a:p>
            <a:endParaRPr lang="en-US" sz="2200" dirty="0"/>
          </a:p>
          <a:p>
            <a:r>
              <a:rPr lang="en-US" sz="2200" dirty="0" smtClean="0"/>
              <a:t>Use is allowed in small and/ or limited quantities</a:t>
            </a:r>
          </a:p>
        </p:txBody>
      </p:sp>
      <p:pic>
        <p:nvPicPr>
          <p:cNvPr id="12" name="Picture Placeholder 11"/>
          <p:cNvPicPr>
            <a:picLocks noGrp="1" noChangeAspect="1"/>
          </p:cNvPicPr>
          <p:nvPr>
            <p:ph type="pic" idx="1"/>
          </p:nvPr>
        </p:nvPicPr>
        <p:blipFill>
          <a:blip r:embed="rId3">
            <a:extLst>
              <a:ext uri="{28A0092B-C50C-407E-A947-70E740481C1C}">
                <a14:useLocalDpi xmlns:a14="http://schemas.microsoft.com/office/drawing/2010/main" val="0"/>
              </a:ext>
            </a:extLst>
          </a:blip>
          <a:srcRect l="4801" r="4801"/>
          <a:stretch>
            <a:fillRect/>
          </a:stretch>
        </p:blipFill>
        <p:spPr/>
      </p:pic>
    </p:spTree>
    <p:extLst>
      <p:ext uri="{BB962C8B-B14F-4D97-AF65-F5344CB8AC3E}">
        <p14:creationId xmlns:p14="http://schemas.microsoft.com/office/powerpoint/2010/main" val="2538810301"/>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a:t>
            </a:r>
            <a:r>
              <a:rPr lang="en-US" dirty="0" smtClean="0">
                <a:solidFill>
                  <a:srgbClr val="7030A0"/>
                </a:solidFill>
                <a:latin typeface="AR CHRISTY" panose="02000000000000000000" pitchFamily="2" charset="0"/>
              </a:rPr>
              <a:t>Factor # 4</a:t>
            </a:r>
            <a:endParaRPr lang="en-US" dirty="0">
              <a:solidFill>
                <a:srgbClr val="7030A0"/>
              </a:solidFill>
              <a:latin typeface="AR CHRISTY" panose="02000000000000000000" pitchFamily="2"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38" b="238"/>
          <a:stretch>
            <a:fillRect/>
          </a:stretch>
        </p:blipFill>
        <p:spPr/>
      </p:pic>
      <p:sp>
        <p:nvSpPr>
          <p:cNvPr id="4" name="Text Placeholder 3"/>
          <p:cNvSpPr>
            <a:spLocks noGrp="1"/>
          </p:cNvSpPr>
          <p:nvPr>
            <p:ph type="body" sz="half" idx="2"/>
          </p:nvPr>
        </p:nvSpPr>
        <p:spPr/>
        <p:txBody>
          <a:bodyPr>
            <a:normAutofit/>
          </a:bodyPr>
          <a:lstStyle/>
          <a:p>
            <a:r>
              <a:rPr lang="en-US" sz="2200" dirty="0" smtClean="0"/>
              <a:t>How does the use of the copyrighted work effect the  market?</a:t>
            </a:r>
          </a:p>
          <a:p>
            <a:r>
              <a:rPr lang="en-US" sz="2200" dirty="0" smtClean="0"/>
              <a:t>Use of the work is allowed, but it cannot cause the copyright holder to lose money.</a:t>
            </a:r>
            <a:endParaRPr lang="en-US" sz="2200" dirty="0"/>
          </a:p>
        </p:txBody>
      </p:sp>
    </p:spTree>
    <p:extLst>
      <p:ext uri="{BB962C8B-B14F-4D97-AF65-F5344CB8AC3E}">
        <p14:creationId xmlns:p14="http://schemas.microsoft.com/office/powerpoint/2010/main" val="3091495690"/>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scenario # 1: </a:t>
            </a:r>
            <a:r>
              <a:rPr lang="en-US" dirty="0" smtClean="0"/>
              <a:t/>
            </a:r>
            <a:br>
              <a:rPr lang="en-US" dirty="0" smtClean="0"/>
            </a:br>
            <a:r>
              <a:rPr lang="en-US" dirty="0" smtClean="0"/>
              <a:t>Using Illustrations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3149" r="13149"/>
          <a:stretch>
            <a:fillRect/>
          </a:stretch>
        </p:blipFill>
        <p:spPr/>
      </p:pic>
      <p:sp>
        <p:nvSpPr>
          <p:cNvPr id="4" name="Text Placeholder 3"/>
          <p:cNvSpPr>
            <a:spLocks noGrp="1"/>
          </p:cNvSpPr>
          <p:nvPr>
            <p:ph type="body" sz="half" idx="2"/>
          </p:nvPr>
        </p:nvSpPr>
        <p:spPr/>
        <p:txBody>
          <a:bodyPr>
            <a:noAutofit/>
          </a:bodyPr>
          <a:lstStyle/>
          <a:p>
            <a:r>
              <a:rPr lang="en-US" sz="2000" dirty="0" smtClean="0"/>
              <a:t>You are an elementary art teacher and you want to have an art show.  To get the students ready, you display reproductions of illustrations from the students’ favorite books.</a:t>
            </a:r>
          </a:p>
          <a:p>
            <a:r>
              <a:rPr lang="en-US" sz="2000" dirty="0" smtClean="0"/>
              <a:t>Is there a limit to the number of illustrations (images) that you can display?  </a:t>
            </a:r>
            <a:endParaRPr lang="en-US" sz="2000" dirty="0"/>
          </a:p>
        </p:txBody>
      </p:sp>
    </p:spTree>
    <p:extLst>
      <p:ext uri="{BB962C8B-B14F-4D97-AF65-F5344CB8AC3E}">
        <p14:creationId xmlns:p14="http://schemas.microsoft.com/office/powerpoint/2010/main" val="215945305"/>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Solution</a:t>
            </a:r>
            <a:r>
              <a:rPr lang="en-US" dirty="0" smtClean="0"/>
              <a:t>  </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924" r="16924"/>
          <a:stretch>
            <a:fillRect/>
          </a:stretch>
        </p:blipFill>
        <p:spPr/>
      </p:pic>
      <p:sp>
        <p:nvSpPr>
          <p:cNvPr id="4" name="Text Placeholder 3"/>
          <p:cNvSpPr>
            <a:spLocks noGrp="1"/>
          </p:cNvSpPr>
          <p:nvPr>
            <p:ph type="body" sz="half" idx="2"/>
          </p:nvPr>
        </p:nvSpPr>
        <p:spPr/>
        <p:txBody>
          <a:bodyPr>
            <a:normAutofit/>
          </a:bodyPr>
          <a:lstStyle/>
          <a:p>
            <a:r>
              <a:rPr lang="en-US" dirty="0" smtClean="0"/>
              <a:t>Yes; no </a:t>
            </a:r>
            <a:r>
              <a:rPr lang="en-US" dirty="0"/>
              <a:t>more than five images by the same </a:t>
            </a:r>
            <a:r>
              <a:rPr lang="en-US" dirty="0" smtClean="0"/>
              <a:t>illustrator (or artist) are </a:t>
            </a:r>
            <a:r>
              <a:rPr lang="en-US" dirty="0"/>
              <a:t>allowed under the copyright and fair use guidelines; however a single work in its entirety is allow.   </a:t>
            </a:r>
          </a:p>
          <a:p>
            <a:r>
              <a:rPr lang="en-US" dirty="0"/>
              <a:t>Consider using images by multiple artists. </a:t>
            </a:r>
          </a:p>
          <a:p>
            <a:r>
              <a:rPr lang="en-US" dirty="0" smtClean="0"/>
              <a:t>www.techlearning.co</a:t>
            </a:r>
            <a:endParaRPr lang="en-US" dirty="0"/>
          </a:p>
        </p:txBody>
      </p:sp>
    </p:spTree>
    <p:extLst>
      <p:ext uri="{BB962C8B-B14F-4D97-AF65-F5344CB8AC3E}">
        <p14:creationId xmlns:p14="http://schemas.microsoft.com/office/powerpoint/2010/main" val="3483936859"/>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Scenario</a:t>
            </a:r>
            <a:r>
              <a:rPr lang="en-US" dirty="0" smtClean="0">
                <a:latin typeface="AR CHRISTY" panose="02000000000000000000" pitchFamily="2" charset="0"/>
              </a:rPr>
              <a:t> </a:t>
            </a:r>
            <a:r>
              <a:rPr lang="en-US" dirty="0" smtClean="0">
                <a:solidFill>
                  <a:srgbClr val="00B0F0"/>
                </a:solidFill>
                <a:latin typeface="AR CHRISTY" panose="02000000000000000000" pitchFamily="2" charset="0"/>
              </a:rPr>
              <a:t># 2: </a:t>
            </a:r>
            <a:r>
              <a:rPr lang="en-US" dirty="0" smtClean="0"/>
              <a:t/>
            </a:r>
            <a:br>
              <a:rPr lang="en-US" dirty="0" smtClean="0"/>
            </a:br>
            <a:r>
              <a:rPr lang="en-US" dirty="0" smtClean="0"/>
              <a:t>Using Photographs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9146" r="9146"/>
          <a:stretch>
            <a:fillRect/>
          </a:stretch>
        </p:blipFill>
        <p:spPr/>
      </p:pic>
      <p:sp>
        <p:nvSpPr>
          <p:cNvPr id="4" name="Text Placeholder 3"/>
          <p:cNvSpPr>
            <a:spLocks noGrp="1"/>
          </p:cNvSpPr>
          <p:nvPr>
            <p:ph type="body" sz="half" idx="2"/>
          </p:nvPr>
        </p:nvSpPr>
        <p:spPr/>
        <p:txBody>
          <a:bodyPr>
            <a:normAutofit/>
          </a:bodyPr>
          <a:lstStyle/>
          <a:p>
            <a:r>
              <a:rPr lang="en-US" dirty="0" smtClean="0"/>
              <a:t>You are a student in charge of taking photos at the school fair.  You do not have a portfolio of your own, so you collect photographs by a particular artist from the internet to decorate the photo booth.  </a:t>
            </a:r>
          </a:p>
          <a:p>
            <a:r>
              <a:rPr lang="en-US" dirty="0" smtClean="0"/>
              <a:t>Is there a limit to the number of photographs by this artist that you can display?          </a:t>
            </a:r>
            <a:endParaRPr lang="en-US" dirty="0"/>
          </a:p>
        </p:txBody>
      </p:sp>
    </p:spTree>
    <p:extLst>
      <p:ext uri="{BB962C8B-B14F-4D97-AF65-F5344CB8AC3E}">
        <p14:creationId xmlns:p14="http://schemas.microsoft.com/office/powerpoint/2010/main" val="4027081723"/>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Solution</a:t>
            </a:r>
            <a:r>
              <a:rPr lang="en-US" dirty="0" smtClean="0"/>
              <a:t> </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667" r="25667"/>
          <a:stretch>
            <a:fillRect/>
          </a:stretch>
        </p:blipFill>
        <p:spPr/>
      </p:pic>
      <p:sp>
        <p:nvSpPr>
          <p:cNvPr id="4" name="Text Placeholder 3"/>
          <p:cNvSpPr>
            <a:spLocks noGrp="1"/>
          </p:cNvSpPr>
          <p:nvPr>
            <p:ph type="body" sz="half" idx="2"/>
          </p:nvPr>
        </p:nvSpPr>
        <p:spPr/>
        <p:txBody>
          <a:bodyPr>
            <a:noAutofit/>
          </a:bodyPr>
          <a:lstStyle/>
          <a:p>
            <a:r>
              <a:rPr lang="en-US" sz="2000" dirty="0" smtClean="0"/>
              <a:t>Yes; No more than five images by the same photographer are allowed under the copyright and fair use guidelines; however a single work in its entirety is allow.   </a:t>
            </a:r>
          </a:p>
          <a:p>
            <a:r>
              <a:rPr lang="en-US" sz="2000" dirty="0" smtClean="0"/>
              <a:t>Consider using images by multiple artists. </a:t>
            </a:r>
          </a:p>
          <a:p>
            <a:r>
              <a:rPr lang="en-US" sz="2000" dirty="0" smtClean="0"/>
              <a:t>www.techlearning.co</a:t>
            </a:r>
            <a:endParaRPr lang="en-US" sz="2000" dirty="0"/>
          </a:p>
        </p:txBody>
      </p:sp>
    </p:spTree>
    <p:extLst>
      <p:ext uri="{BB962C8B-B14F-4D97-AF65-F5344CB8AC3E}">
        <p14:creationId xmlns:p14="http://schemas.microsoft.com/office/powerpoint/2010/main" val="2868964814"/>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Scenario # 3: </a:t>
            </a:r>
            <a:r>
              <a:rPr lang="en-US" dirty="0" smtClean="0"/>
              <a:t/>
            </a:r>
            <a:br>
              <a:rPr lang="en-US" dirty="0" smtClean="0"/>
            </a:br>
            <a:r>
              <a:rPr lang="en-US" dirty="0" smtClean="0"/>
              <a:t>A Collection of images</a:t>
            </a:r>
            <a:endParaRPr lang="en-US" dirty="0"/>
          </a:p>
        </p:txBody>
      </p:sp>
      <p:sp>
        <p:nvSpPr>
          <p:cNvPr id="4" name="Text Placeholder 3"/>
          <p:cNvSpPr>
            <a:spLocks noGrp="1"/>
          </p:cNvSpPr>
          <p:nvPr>
            <p:ph type="body" sz="half" idx="2"/>
          </p:nvPr>
        </p:nvSpPr>
        <p:spPr/>
        <p:txBody>
          <a:bodyPr>
            <a:noAutofit/>
          </a:bodyPr>
          <a:lstStyle/>
          <a:p>
            <a:r>
              <a:rPr lang="en-US" sz="2000" dirty="0" smtClean="0"/>
              <a:t>You teach Art History and you want to use the complete works of art by the top artist in the specific genre that you are covering.  The artists’ work includes seventy-five images.  </a:t>
            </a:r>
          </a:p>
          <a:p>
            <a:r>
              <a:rPr lang="en-US" sz="2000" dirty="0" smtClean="0"/>
              <a:t>How many images can you use according to the copyright and fair use guidelines? </a:t>
            </a:r>
            <a:endParaRPr lang="en-US" sz="2000" dirty="0"/>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22912" r="22912"/>
          <a:stretch>
            <a:fillRect/>
          </a:stretch>
        </p:blipFill>
        <p:spPr/>
      </p:pic>
    </p:spTree>
    <p:extLst>
      <p:ext uri="{BB962C8B-B14F-4D97-AF65-F5344CB8AC3E}">
        <p14:creationId xmlns:p14="http://schemas.microsoft.com/office/powerpoint/2010/main" val="3816446302"/>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AR CHRISTY" panose="02000000000000000000" pitchFamily="2" charset="0"/>
              </a:rPr>
              <a:t>Solution</a:t>
            </a:r>
            <a:r>
              <a:rPr lang="en-US" dirty="0" smtClean="0">
                <a:latin typeface="AR CHRISTY" panose="02000000000000000000" pitchFamily="2" charset="0"/>
              </a:rPr>
              <a:t> </a:t>
            </a:r>
            <a:endParaRPr lang="en-US" dirty="0"/>
          </a:p>
        </p:txBody>
      </p:sp>
      <p:sp>
        <p:nvSpPr>
          <p:cNvPr id="4" name="Text Placeholder 3"/>
          <p:cNvSpPr>
            <a:spLocks noGrp="1"/>
          </p:cNvSpPr>
          <p:nvPr>
            <p:ph type="body" sz="half" idx="2"/>
          </p:nvPr>
        </p:nvSpPr>
        <p:spPr>
          <a:xfrm>
            <a:off x="4722812" y="2777066"/>
            <a:ext cx="6021388" cy="2105830"/>
          </a:xfrm>
        </p:spPr>
        <p:txBody>
          <a:bodyPr>
            <a:normAutofit fontScale="40000" lnSpcReduction="20000"/>
          </a:bodyPr>
          <a:lstStyle/>
          <a:p>
            <a:r>
              <a:rPr lang="en-US" sz="6000" dirty="0" smtClean="0"/>
              <a:t>Only 15 images or 10% of a collection (whichever is fewer) are allowed according to the copyright and fair use guidelines</a:t>
            </a:r>
          </a:p>
          <a:p>
            <a:endParaRPr lang="en-US" sz="5000" dirty="0" smtClean="0"/>
          </a:p>
          <a:p>
            <a:r>
              <a:rPr lang="en-US" sz="5000" dirty="0" smtClean="0"/>
              <a:t>ww.techlearning.com</a:t>
            </a:r>
            <a:endParaRPr lang="en-US" sz="5000" dirty="0"/>
          </a:p>
          <a:p>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11933" r="11933"/>
          <a:stretch>
            <a:fillRect/>
          </a:stretch>
        </p:blipFill>
        <p:spPr/>
      </p:pic>
    </p:spTree>
    <p:extLst>
      <p:ext uri="{BB962C8B-B14F-4D97-AF65-F5344CB8AC3E}">
        <p14:creationId xmlns:p14="http://schemas.microsoft.com/office/powerpoint/2010/main" val="3629082688"/>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dirty="0" smtClean="0">
                <a:solidFill>
                  <a:srgbClr val="FF0000"/>
                </a:solidFill>
                <a:latin typeface="AR CHRISTY" panose="02000000000000000000" pitchFamily="2" charset="0"/>
              </a:rPr>
              <a:t>more</a:t>
            </a:r>
            <a:r>
              <a:rPr lang="en-US" dirty="0" smtClean="0"/>
              <a:t> information</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631" r="10631"/>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sz="2200" dirty="0">
                <a:hlinkClick r:id="rId4"/>
              </a:rPr>
              <a:t>http://fairuse.stanford.edu</a:t>
            </a:r>
            <a:r>
              <a:rPr lang="en-US" sz="2200" dirty="0" smtClean="0">
                <a:hlinkClick r:id="rId4"/>
              </a:rPr>
              <a:t>/</a:t>
            </a:r>
            <a:endParaRPr lang="en-US" sz="2200" dirty="0" smtClean="0"/>
          </a:p>
          <a:p>
            <a:r>
              <a:rPr lang="en-US" sz="2200" dirty="0">
                <a:hlinkClick r:id="rId5"/>
              </a:rPr>
              <a:t>http://www.copyright.com/Services/copyrightoncampus/basics</a:t>
            </a:r>
            <a:r>
              <a:rPr lang="en-US" sz="2200" dirty="0" smtClean="0">
                <a:hlinkClick r:id="rId5"/>
              </a:rPr>
              <a:t>/</a:t>
            </a:r>
            <a:endParaRPr lang="en-US" sz="2200" dirty="0" smtClean="0"/>
          </a:p>
          <a:p>
            <a:r>
              <a:rPr lang="en-US" sz="2200" dirty="0" smtClean="0">
                <a:hlinkClick r:id="rId6"/>
              </a:rPr>
              <a:t>www.techlearning.com</a:t>
            </a:r>
            <a:endParaRPr lang="en-US" sz="2200" dirty="0" smtClean="0"/>
          </a:p>
          <a:p>
            <a:r>
              <a:rPr lang="en-US" sz="2200" dirty="0">
                <a:hlinkClick r:id="rId7"/>
              </a:rPr>
              <a:t>www.halldavidson.net</a:t>
            </a:r>
            <a:r>
              <a:rPr lang="en-US" sz="2200" dirty="0" smtClean="0"/>
              <a:t>.</a:t>
            </a:r>
          </a:p>
          <a:p>
            <a:endParaRPr lang="en-US" sz="2200" dirty="0" smtClean="0"/>
          </a:p>
          <a:p>
            <a:endParaRPr lang="en-US" dirty="0"/>
          </a:p>
        </p:txBody>
      </p:sp>
    </p:spTree>
    <p:extLst>
      <p:ext uri="{BB962C8B-B14F-4D97-AF65-F5344CB8AC3E}">
        <p14:creationId xmlns:p14="http://schemas.microsoft.com/office/powerpoint/2010/main" val="218891628"/>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 CHRISTY" panose="02000000000000000000" pitchFamily="2" charset="0"/>
              </a:rPr>
              <a:t>Copyright</a:t>
            </a:r>
            <a:endParaRPr lang="en-US" dirty="0">
              <a:solidFill>
                <a:schemeClr val="bg1"/>
              </a:solidFill>
              <a:latin typeface="AR CHRISTY" panose="02000000000000000000" pitchFamily="2"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115" r="14115"/>
          <a:stretch>
            <a:fillRect/>
          </a:stretch>
        </p:blipFill>
        <p:spPr/>
      </p:pic>
      <p:sp>
        <p:nvSpPr>
          <p:cNvPr id="4" name="Text Placeholder 3"/>
          <p:cNvSpPr>
            <a:spLocks noGrp="1"/>
          </p:cNvSpPr>
          <p:nvPr>
            <p:ph type="body" sz="half" idx="2"/>
          </p:nvPr>
        </p:nvSpPr>
        <p:spPr/>
        <p:txBody>
          <a:bodyPr>
            <a:normAutofit fontScale="77500" lnSpcReduction="20000"/>
          </a:bodyPr>
          <a:lstStyle/>
          <a:p>
            <a:r>
              <a:rPr lang="en-US" sz="2800" dirty="0" smtClean="0"/>
              <a:t>“The exclusive right to make copies, license, and otherwise exploit a literary, musical, or artistic work, whether printed, audio, video, etc.”</a:t>
            </a:r>
          </a:p>
          <a:p>
            <a:endParaRPr lang="en-US" dirty="0"/>
          </a:p>
          <a:p>
            <a:endParaRPr lang="en-US" dirty="0" smtClean="0"/>
          </a:p>
          <a:p>
            <a:r>
              <a:rPr lang="en-US" dirty="0"/>
              <a:t>http://dictionary.reference.com/browse/Copyright </a:t>
            </a:r>
          </a:p>
        </p:txBody>
      </p:sp>
    </p:spTree>
    <p:extLst>
      <p:ext uri="{BB962C8B-B14F-4D97-AF65-F5344CB8AC3E}">
        <p14:creationId xmlns:p14="http://schemas.microsoft.com/office/powerpoint/2010/main" val="1963464610"/>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FF"/>
                </a:solidFill>
                <a:latin typeface="AR CHRISTY" panose="02000000000000000000" pitchFamily="2" charset="0"/>
              </a:rPr>
              <a:t>Copyright cont.</a:t>
            </a:r>
            <a:endParaRPr lang="en-US" dirty="0">
              <a:solidFill>
                <a:srgbClr val="00FFFF"/>
              </a:solidFill>
              <a:latin typeface="AR CHRISTY" panose="02000000000000000000" pitchFamily="2" charset="0"/>
            </a:endParaRPr>
          </a:p>
        </p:txBody>
      </p:sp>
      <p:sp>
        <p:nvSpPr>
          <p:cNvPr id="4" name="Text Placeholder 3"/>
          <p:cNvSpPr>
            <a:spLocks noGrp="1"/>
          </p:cNvSpPr>
          <p:nvPr>
            <p:ph type="body" sz="half" idx="2"/>
          </p:nvPr>
        </p:nvSpPr>
        <p:spPr/>
        <p:txBody>
          <a:bodyPr>
            <a:normAutofit fontScale="92500" lnSpcReduction="10000"/>
          </a:bodyPr>
          <a:lstStyle/>
          <a:p>
            <a:r>
              <a:rPr lang="en-US" sz="2400" dirty="0" smtClean="0"/>
              <a:t>“Works granted such right by law on or after January 1, 1978, are protected for the lifetime of the author or creator and for a period of 50 years after his or her death”</a:t>
            </a:r>
          </a:p>
          <a:p>
            <a:endParaRPr lang="en-US" dirty="0"/>
          </a:p>
          <a:p>
            <a:r>
              <a:rPr lang="en-US" dirty="0"/>
              <a:t>http://dictionary.reference.com/browse/Copyright</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20319" r="20319"/>
          <a:stretch>
            <a:fillRect/>
          </a:stretch>
        </p:blipFill>
        <p:spPr/>
      </p:pic>
    </p:spTree>
    <p:extLst>
      <p:ext uri="{BB962C8B-B14F-4D97-AF65-F5344CB8AC3E}">
        <p14:creationId xmlns:p14="http://schemas.microsoft.com/office/powerpoint/2010/main" val="2247712686"/>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AR CHRISTY" panose="02000000000000000000" pitchFamily="2" charset="0"/>
              </a:rPr>
              <a:t>Fair Use</a:t>
            </a:r>
            <a:endParaRPr lang="en-US" dirty="0">
              <a:solidFill>
                <a:srgbClr val="FF0066"/>
              </a:solidFill>
              <a:latin typeface="AR CHRISTY" panose="02000000000000000000" pitchFamily="2" charset="0"/>
            </a:endParaRP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5753" r="5753"/>
          <a:stretch>
            <a:fillRect/>
          </a:stretch>
        </p:blipFill>
        <p:spPr/>
      </p:pic>
      <p:sp>
        <p:nvSpPr>
          <p:cNvPr id="4" name="Text Placeholder 3"/>
          <p:cNvSpPr>
            <a:spLocks noGrp="1"/>
          </p:cNvSpPr>
          <p:nvPr>
            <p:ph type="body" sz="half" idx="2"/>
          </p:nvPr>
        </p:nvSpPr>
        <p:spPr>
          <a:xfrm>
            <a:off x="4722812" y="2777067"/>
            <a:ext cx="6021388" cy="2014390"/>
          </a:xfrm>
        </p:spPr>
        <p:txBody>
          <a:bodyPr>
            <a:normAutofit fontScale="92500" lnSpcReduction="20000"/>
          </a:bodyPr>
          <a:lstStyle/>
          <a:p>
            <a:r>
              <a:rPr lang="en-US" sz="2400" dirty="0" smtClean="0"/>
              <a:t>“The conditions under which you can use material that is copyrighted by someone else without paying royalties”</a:t>
            </a:r>
          </a:p>
          <a:p>
            <a:endParaRPr lang="en-US" dirty="0"/>
          </a:p>
          <a:p>
            <a:endParaRPr lang="en-US" dirty="0" smtClean="0"/>
          </a:p>
          <a:p>
            <a:r>
              <a:rPr lang="en-US" dirty="0"/>
              <a:t>http://dictionary.reference.com/browse/fair+use?s=t</a:t>
            </a:r>
          </a:p>
        </p:txBody>
      </p:sp>
    </p:spTree>
    <p:extLst>
      <p:ext uri="{BB962C8B-B14F-4D97-AF65-F5344CB8AC3E}">
        <p14:creationId xmlns:p14="http://schemas.microsoft.com/office/powerpoint/2010/main" val="589822186"/>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Copyright </a:t>
            </a:r>
            <a:r>
              <a:rPr lang="en-US" dirty="0" smtClean="0">
                <a:solidFill>
                  <a:srgbClr val="7030A0"/>
                </a:solidFill>
                <a:latin typeface="AR CHRISTY" panose="02000000000000000000" pitchFamily="2" charset="0"/>
              </a:rPr>
              <a:t>will </a:t>
            </a:r>
            <a:r>
              <a:rPr lang="en-US" dirty="0" smtClean="0"/>
              <a:t>protect: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4115" r="14115"/>
          <a:stretch>
            <a:fillRect/>
          </a:stretch>
        </p:blipFill>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n-US" dirty="0" smtClean="0"/>
              <a:t>the author or creator from the moment the work is published</a:t>
            </a:r>
          </a:p>
          <a:p>
            <a:pPr marL="285750" indent="-285750">
              <a:buFont typeface="Wingdings" panose="05000000000000000000" pitchFamily="2" charset="2"/>
              <a:buChar char="v"/>
            </a:pPr>
            <a:r>
              <a:rPr lang="en-US" dirty="0" smtClean="0"/>
              <a:t>the author or creator without a formal registration for protection</a:t>
            </a:r>
          </a:p>
          <a:p>
            <a:pPr marL="285750" indent="-285750">
              <a:buFont typeface="Wingdings" panose="05000000000000000000" pitchFamily="2" charset="2"/>
              <a:buChar char="v"/>
            </a:pPr>
            <a:r>
              <a:rPr lang="en-US" dirty="0" smtClean="0"/>
              <a:t>most fixed work in a variety of formats</a:t>
            </a:r>
            <a:endParaRPr lang="en-US" dirty="0"/>
          </a:p>
        </p:txBody>
      </p:sp>
    </p:spTree>
    <p:extLst>
      <p:ext uri="{BB962C8B-B14F-4D97-AF65-F5344CB8AC3E}">
        <p14:creationId xmlns:p14="http://schemas.microsoft.com/office/powerpoint/2010/main" val="998927865"/>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copyright will </a:t>
            </a:r>
            <a:r>
              <a:rPr lang="en-US" b="1" dirty="0" smtClean="0">
                <a:solidFill>
                  <a:srgbClr val="7030A0"/>
                </a:solidFill>
                <a:latin typeface="AR CHRISTY" panose="02000000000000000000" pitchFamily="2" charset="0"/>
              </a:rPr>
              <a:t>not </a:t>
            </a:r>
            <a:r>
              <a:rPr lang="en-US" dirty="0" smtClean="0"/>
              <a:t>protect: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662" r="6662"/>
          <a:stretch>
            <a:fillRect/>
          </a:stretch>
        </p:blipFill>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n-US" dirty="0" smtClean="0"/>
              <a:t>factual information or ideas </a:t>
            </a:r>
          </a:p>
          <a:p>
            <a:pPr marL="285750" indent="-285750">
              <a:buFont typeface="Wingdings" panose="05000000000000000000" pitchFamily="2" charset="2"/>
              <a:buChar char="v"/>
            </a:pPr>
            <a:r>
              <a:rPr lang="en-US" dirty="0" smtClean="0"/>
              <a:t>names, phrases, slogans, or titles</a:t>
            </a:r>
          </a:p>
          <a:p>
            <a:pPr marL="285750" indent="-285750">
              <a:buFont typeface="Wingdings" panose="05000000000000000000" pitchFamily="2" charset="2"/>
              <a:buChar char="v"/>
            </a:pPr>
            <a:r>
              <a:rPr lang="en-US" dirty="0" smtClean="0"/>
              <a:t>Works produced by the U.S. Government (but works produced by state and local governments are protected)  </a:t>
            </a:r>
            <a:endParaRPr lang="en-US" dirty="0"/>
          </a:p>
        </p:txBody>
      </p:sp>
    </p:spTree>
    <p:extLst>
      <p:ext uri="{BB962C8B-B14F-4D97-AF65-F5344CB8AC3E}">
        <p14:creationId xmlns:p14="http://schemas.microsoft.com/office/powerpoint/2010/main" val="3825250490"/>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t>
            </a:r>
            <a:r>
              <a:rPr lang="en-US" dirty="0" smtClean="0">
                <a:solidFill>
                  <a:srgbClr val="C00000"/>
                </a:solidFill>
                <a:latin typeface="AR CHRISTY" panose="02000000000000000000" pitchFamily="2" charset="0"/>
              </a:rPr>
              <a:t>Factors </a:t>
            </a:r>
            <a:r>
              <a:rPr lang="en-US" dirty="0" smtClean="0"/>
              <a:t>of fair use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444" r="8444"/>
          <a:stretch>
            <a:fillRect/>
          </a:stretch>
        </p:blipFill>
        <p:spPr/>
      </p:pic>
      <p:sp>
        <p:nvSpPr>
          <p:cNvPr id="4" name="Text Placeholder 3"/>
          <p:cNvSpPr>
            <a:spLocks noGrp="1"/>
          </p:cNvSpPr>
          <p:nvPr>
            <p:ph type="body" sz="half" idx="2"/>
          </p:nvPr>
        </p:nvSpPr>
        <p:spPr/>
        <p:txBody>
          <a:bodyPr/>
          <a:lstStyle/>
          <a:p>
            <a:pPr marL="342900" indent="-342900">
              <a:buFont typeface="+mj-lt"/>
              <a:buAutoNum type="arabicPeriod"/>
            </a:pPr>
            <a:r>
              <a:rPr lang="en-US" dirty="0" smtClean="0"/>
              <a:t>Purpose </a:t>
            </a:r>
          </a:p>
          <a:p>
            <a:pPr marL="342900" indent="-342900">
              <a:buFont typeface="+mj-lt"/>
              <a:buAutoNum type="arabicPeriod"/>
            </a:pPr>
            <a:r>
              <a:rPr lang="en-US" dirty="0" smtClean="0"/>
              <a:t>Nature</a:t>
            </a:r>
          </a:p>
          <a:p>
            <a:pPr marL="342900" indent="-342900">
              <a:buFont typeface="+mj-lt"/>
              <a:buAutoNum type="arabicPeriod"/>
            </a:pPr>
            <a:r>
              <a:rPr lang="en-US" dirty="0" smtClean="0"/>
              <a:t>Amount</a:t>
            </a:r>
          </a:p>
          <a:p>
            <a:pPr marL="342900" indent="-342900">
              <a:buFont typeface="+mj-lt"/>
              <a:buAutoNum type="arabicPeriod"/>
            </a:pPr>
            <a:r>
              <a:rPr lang="en-US" dirty="0" smtClean="0"/>
              <a:t>Effect</a:t>
            </a:r>
            <a:endParaRPr lang="en-US" dirty="0"/>
          </a:p>
        </p:txBody>
      </p:sp>
    </p:spTree>
    <p:extLst>
      <p:ext uri="{BB962C8B-B14F-4D97-AF65-F5344CB8AC3E}">
        <p14:creationId xmlns:p14="http://schemas.microsoft.com/office/powerpoint/2010/main" val="2814025153"/>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a:t>
            </a:r>
            <a:r>
              <a:rPr lang="en-US" dirty="0" smtClean="0">
                <a:solidFill>
                  <a:srgbClr val="7030A0"/>
                </a:solidFill>
                <a:latin typeface="AR CHRISTY" panose="02000000000000000000" pitchFamily="2" charset="0"/>
              </a:rPr>
              <a:t>Factor # 1</a:t>
            </a:r>
            <a:endParaRPr lang="en-US" dirty="0">
              <a:solidFill>
                <a:srgbClr val="7030A0"/>
              </a:solidFill>
              <a:latin typeface="AR CHRISTY" panose="02000000000000000000" pitchFamily="2"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0804" r="10804"/>
          <a:stretch>
            <a:fillRect/>
          </a:stretch>
        </p:blipFill>
        <p:spPr/>
      </p:pic>
      <p:sp>
        <p:nvSpPr>
          <p:cNvPr id="4" name="Text Placeholder 3"/>
          <p:cNvSpPr>
            <a:spLocks noGrp="1"/>
          </p:cNvSpPr>
          <p:nvPr>
            <p:ph type="body" sz="half" idx="2"/>
          </p:nvPr>
        </p:nvSpPr>
        <p:spPr/>
        <p:txBody>
          <a:bodyPr>
            <a:noAutofit/>
          </a:bodyPr>
          <a:lstStyle/>
          <a:p>
            <a:r>
              <a:rPr lang="en-US" sz="2200" dirty="0" smtClean="0"/>
              <a:t>How is the copyrighted work used (purpose)?</a:t>
            </a:r>
          </a:p>
          <a:p>
            <a:r>
              <a:rPr lang="en-US" sz="2200" dirty="0" smtClean="0"/>
              <a:t>Use is allowed for different reasons. </a:t>
            </a:r>
          </a:p>
          <a:p>
            <a:r>
              <a:rPr lang="en-US" sz="2200" dirty="0" smtClean="0"/>
              <a:t>Teachers </a:t>
            </a:r>
            <a:r>
              <a:rPr lang="en-US" sz="2200" dirty="0"/>
              <a:t>and students are protected, but there are restrictions. </a:t>
            </a:r>
          </a:p>
        </p:txBody>
      </p:sp>
    </p:spTree>
    <p:extLst>
      <p:ext uri="{BB962C8B-B14F-4D97-AF65-F5344CB8AC3E}">
        <p14:creationId xmlns:p14="http://schemas.microsoft.com/office/powerpoint/2010/main" val="2197869212"/>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a:t>
            </a:r>
            <a:r>
              <a:rPr lang="en-US" dirty="0" smtClean="0">
                <a:solidFill>
                  <a:srgbClr val="7030A0"/>
                </a:solidFill>
                <a:latin typeface="AR CHRISTY" panose="02000000000000000000" pitchFamily="2" charset="0"/>
              </a:rPr>
              <a:t>Factor # 2</a:t>
            </a:r>
            <a:endParaRPr lang="en-US" dirty="0">
              <a:solidFill>
                <a:srgbClr val="7030A0"/>
              </a:solidFill>
              <a:latin typeface="AR CHRISTY" panose="02000000000000000000" pitchFamily="2" charset="0"/>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6147" r="26147"/>
          <a:stretch>
            <a:fillRect/>
          </a:stretch>
        </p:blipFill>
        <p:spPr/>
      </p:pic>
      <p:sp>
        <p:nvSpPr>
          <p:cNvPr id="4" name="Text Placeholder 3"/>
          <p:cNvSpPr>
            <a:spLocks noGrp="1"/>
          </p:cNvSpPr>
          <p:nvPr>
            <p:ph type="body" sz="half" idx="2"/>
          </p:nvPr>
        </p:nvSpPr>
        <p:spPr/>
        <p:txBody>
          <a:bodyPr>
            <a:normAutofit/>
          </a:bodyPr>
          <a:lstStyle/>
          <a:p>
            <a:r>
              <a:rPr lang="en-US" sz="2200" dirty="0" smtClean="0"/>
              <a:t>What is the nature of the copyrighted work?</a:t>
            </a:r>
          </a:p>
          <a:p>
            <a:r>
              <a:rPr lang="en-US" sz="2200" dirty="0" smtClean="0"/>
              <a:t>Use includes creative works, factual information, and published works.</a:t>
            </a:r>
            <a:endParaRPr lang="en-US" sz="2200" dirty="0"/>
          </a:p>
        </p:txBody>
      </p:sp>
    </p:spTree>
    <p:extLst>
      <p:ext uri="{BB962C8B-B14F-4D97-AF65-F5344CB8AC3E}">
        <p14:creationId xmlns:p14="http://schemas.microsoft.com/office/powerpoint/2010/main" val="2995981240"/>
      </p:ext>
    </p:extLst>
  </p:cSld>
  <p:clrMapOvr>
    <a:masterClrMapping/>
  </p:clrMapOvr>
  <p:transition spd="slow" advTm="10000">
    <p:push dir="u"/>
    <p:sndAc>
      <p:stSnd>
        <p:snd r:embed="rId2" name="camera.wav"/>
      </p:stSnd>
    </p:sndAc>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328</TotalTime>
  <Words>616</Words>
  <Application>Microsoft Office PowerPoint</Application>
  <PresentationFormat>Custom</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Slice</vt:lpstr>
      <vt:lpstr>Copyright &amp; Fair Use</vt:lpstr>
      <vt:lpstr>Copyright</vt:lpstr>
      <vt:lpstr>Copyright cont.</vt:lpstr>
      <vt:lpstr>Fair Use</vt:lpstr>
      <vt:lpstr>A Copyright will protect:</vt:lpstr>
      <vt:lpstr>A copyright will not protect:</vt:lpstr>
      <vt:lpstr>Four Factors of fair use</vt:lpstr>
      <vt:lpstr>Fair Use: Factor # 1</vt:lpstr>
      <vt:lpstr>Fair Use: Factor # 2</vt:lpstr>
      <vt:lpstr>Fair Use: Factor # 3</vt:lpstr>
      <vt:lpstr>Fair Use: Factor # 4</vt:lpstr>
      <vt:lpstr>scenario # 1:  Using Illustrations</vt:lpstr>
      <vt:lpstr>Solution  </vt:lpstr>
      <vt:lpstr>Scenario # 2:  Using Photographs</vt:lpstr>
      <vt:lpstr>Solution </vt:lpstr>
      <vt:lpstr>Scenario # 3:  A Collection of images</vt:lpstr>
      <vt:lpstr>Solution </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&amp; Fair Use</dc:title>
  <dc:creator>Shanyon</dc:creator>
  <cp:lastModifiedBy>Shanyon</cp:lastModifiedBy>
  <cp:revision>32</cp:revision>
  <dcterms:created xsi:type="dcterms:W3CDTF">2014-07-08T00:54:30Z</dcterms:created>
  <dcterms:modified xsi:type="dcterms:W3CDTF">2014-07-14T11:42:41Z</dcterms:modified>
</cp:coreProperties>
</file>